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A4895-5243-4D7E-B553-861713C3374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431F9-E945-4F6A-8306-9D05FBFC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40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8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2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3225"/>
            <a:ext cx="2057400" cy="5422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3225"/>
            <a:ext cx="60198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88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1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001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01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6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62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7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7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1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01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3225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2250" y="381000"/>
            <a:ext cx="8915400" cy="685800"/>
          </a:xfrm>
          <a:prstGeom prst="rect">
            <a:avLst/>
          </a:prstGeom>
          <a:solidFill>
            <a:srgbClr val="99CCFF">
              <a:alpha val="7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2" name="Picture 8" descr="larson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58750"/>
            <a:ext cx="1143000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Rectangle 10"/>
          <p:cNvSpPr>
            <a:spLocks noChangeArrowheads="1"/>
          </p:cNvSpPr>
          <p:nvPr userDrawn="1"/>
        </p:nvSpPr>
        <p:spPr bwMode="auto">
          <a:xfrm>
            <a:off x="222250" y="381000"/>
            <a:ext cx="8915400" cy="685800"/>
          </a:xfrm>
          <a:prstGeom prst="rect">
            <a:avLst/>
          </a:prstGeom>
          <a:solidFill>
            <a:srgbClr val="99CCFF">
              <a:alpha val="7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4" name="Picture 11" descr="larson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58750"/>
            <a:ext cx="1143000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Text Box 12"/>
          <p:cNvSpPr txBox="1">
            <a:spLocks noChangeArrowheads="1"/>
          </p:cNvSpPr>
          <p:nvPr userDrawn="1"/>
        </p:nvSpPr>
        <p:spPr bwMode="auto">
          <a:xfrm>
            <a:off x="8543925" y="6172200"/>
            <a:ext cx="60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6588862D-673E-4693-BF86-8B06D965006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24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8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FF0000"/>
                </a:solidFill>
              </a:rPr>
              <a:t>Taylor Series and Maclaurin Series</a:t>
            </a:r>
          </a:p>
        </p:txBody>
      </p:sp>
    </p:spTree>
    <p:extLst>
      <p:ext uri="{BB962C8B-B14F-4D97-AF65-F5344CB8AC3E}">
        <p14:creationId xmlns:p14="http://schemas.microsoft.com/office/powerpoint/2010/main" val="14453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28600" y="1295400"/>
            <a:ext cx="868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Note that in this remainder formula, the particular value of </a:t>
            </a:r>
            <a:r>
              <a:rPr lang="en-US" altLang="en-US" sz="2400" i="1" smtClean="0">
                <a:solidFill>
                  <a:srgbClr val="000000"/>
                </a:solidFill>
              </a:rPr>
              <a:t>z </a:t>
            </a:r>
            <a:r>
              <a:rPr lang="en-US" altLang="en-US" sz="2400" smtClean="0">
                <a:solidFill>
                  <a:srgbClr val="000000"/>
                </a:solidFill>
              </a:rPr>
              <a:t>that makes the remainder formula true depends on the values of </a:t>
            </a:r>
            <a:r>
              <a:rPr lang="en-US" altLang="en-US" sz="2400" i="1" smtClean="0">
                <a:solidFill>
                  <a:srgbClr val="000000"/>
                </a:solidFill>
              </a:rPr>
              <a:t>x </a:t>
            </a:r>
            <a:r>
              <a:rPr lang="en-US" altLang="en-US" sz="2400" smtClean="0">
                <a:solidFill>
                  <a:srgbClr val="000000"/>
                </a:solidFill>
              </a:rPr>
              <a:t>and </a:t>
            </a:r>
            <a:r>
              <a:rPr lang="en-US" altLang="en-US" sz="2400" i="1" smtClean="0">
                <a:solidFill>
                  <a:srgbClr val="000000"/>
                </a:solidFill>
              </a:rPr>
              <a:t>n</a:t>
            </a:r>
            <a:r>
              <a:rPr lang="en-US" altLang="en-US" sz="2400" smtClean="0">
                <a:solidFill>
                  <a:srgbClr val="000000"/>
                </a:solidFill>
              </a:rPr>
              <a:t>.  If              then the next theorem tells us that the Taylor series for </a:t>
            </a:r>
            <a:r>
              <a:rPr lang="en-US" altLang="en-US" sz="2400" i="1" smtClean="0">
                <a:solidFill>
                  <a:srgbClr val="000000"/>
                </a:solidFill>
              </a:rPr>
              <a:t>f </a:t>
            </a:r>
            <a:r>
              <a:rPr lang="en-US" altLang="en-US" sz="2400" smtClean="0">
                <a:solidFill>
                  <a:srgbClr val="000000"/>
                </a:solidFill>
              </a:rPr>
              <a:t>actually converges to </a:t>
            </a:r>
            <a:r>
              <a:rPr lang="en-US" altLang="en-US" sz="2400" i="1" smtClean="0">
                <a:solidFill>
                  <a:srgbClr val="000000"/>
                </a:solidFill>
              </a:rPr>
              <a:t>f </a:t>
            </a:r>
            <a:r>
              <a:rPr lang="en-US" altLang="en-US" sz="2400" smtClean="0">
                <a:solidFill>
                  <a:srgbClr val="000000"/>
                </a:solidFill>
              </a:rPr>
              <a:t>(</a:t>
            </a:r>
            <a:r>
              <a:rPr lang="en-US" altLang="en-US" sz="2400" i="1" smtClean="0">
                <a:solidFill>
                  <a:srgbClr val="000000"/>
                </a:solidFill>
              </a:rPr>
              <a:t>x</a:t>
            </a:r>
            <a:r>
              <a:rPr lang="en-US" altLang="en-US" sz="2400" smtClean="0">
                <a:solidFill>
                  <a:srgbClr val="000000"/>
                </a:solidFill>
              </a:rPr>
              <a:t>) for all </a:t>
            </a:r>
            <a:r>
              <a:rPr lang="en-US" altLang="en-US" sz="2400" i="1" smtClean="0">
                <a:solidFill>
                  <a:srgbClr val="000000"/>
                </a:solidFill>
              </a:rPr>
              <a:t>x </a:t>
            </a:r>
            <a:r>
              <a:rPr lang="en-US" altLang="en-US" sz="2400" smtClean="0">
                <a:solidFill>
                  <a:srgbClr val="000000"/>
                </a:solidFill>
              </a:rPr>
              <a:t>in </a:t>
            </a:r>
            <a:r>
              <a:rPr lang="en-US" altLang="en-US" sz="2400" i="1" smtClean="0">
                <a:solidFill>
                  <a:srgbClr val="000000"/>
                </a:solidFill>
              </a:rPr>
              <a:t>I.</a:t>
            </a:r>
            <a:r>
              <a:rPr lang="en-US" altLang="en-US" sz="240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434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057400"/>
            <a:ext cx="9413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87376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8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Show that the Maclaurin series for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sin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converges to sin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for all </a:t>
            </a:r>
            <a:r>
              <a:rPr lang="en-US" altLang="en-US" i="1" dirty="0" smtClean="0"/>
              <a:t>x.</a:t>
            </a:r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i="1" dirty="0" smtClean="0"/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>
                <a:solidFill>
                  <a:srgbClr val="0073AE"/>
                </a:solidFill>
              </a:rPr>
              <a:t>Solution:</a:t>
            </a:r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You need to show that</a:t>
            </a:r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is true for all </a:t>
            </a:r>
            <a:r>
              <a:rPr lang="en-US" altLang="en-US" i="1" dirty="0" smtClean="0"/>
              <a:t>x. </a:t>
            </a:r>
            <a:endParaRPr lang="en-US" altLang="en-US" dirty="0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47688" y="319088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000000"/>
                </a:solidFill>
              </a:rPr>
              <a:t>Example 2 – </a:t>
            </a:r>
            <a:r>
              <a:rPr lang="en-US" altLang="en-US" sz="3200" i="1" smtClean="0">
                <a:solidFill>
                  <a:srgbClr val="000000"/>
                </a:solidFill>
              </a:rPr>
              <a:t>A Convergent Maclaurin Series</a:t>
            </a:r>
            <a:endParaRPr lang="en-US" altLang="en-US" sz="2800" smtClean="0">
              <a:solidFill>
                <a:srgbClr val="000000"/>
              </a:solidFill>
            </a:endParaRPr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3657600"/>
            <a:ext cx="78613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47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Because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or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you know that                            for every real number </a:t>
            </a:r>
            <a:r>
              <a:rPr lang="en-US" altLang="en-US" i="1" dirty="0" smtClean="0"/>
              <a:t>z.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sz="1200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Therefore, for any fixed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you can apply Taylor’s Theorem 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(Theorem 9.19) to conclude that</a:t>
            </a:r>
            <a:endParaRPr lang="en-US" altLang="en-US" i="1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i="1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i="1" dirty="0" smtClean="0"/>
              <a:t> 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i="1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Example 2 – </a:t>
            </a:r>
            <a:r>
              <a:rPr lang="en-US" altLang="en-US" sz="4000" i="1" smtClean="0">
                <a:solidFill>
                  <a:srgbClr val="000000"/>
                </a:solidFill>
              </a:rPr>
              <a:t>Solution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50250" y="77628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cont’d</a:t>
            </a:r>
          </a:p>
        </p:txBody>
      </p:sp>
      <p:pic>
        <p:nvPicPr>
          <p:cNvPr id="16389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50" y="3124200"/>
            <a:ext cx="217805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259080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2514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5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62484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15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From the discussion regarding the relative rates of convergence of exponential and factorial sequences, it follows that for a fixed </a:t>
            </a:r>
            <a:r>
              <a:rPr lang="en-US" altLang="en-US" i="1" dirty="0" smtClean="0"/>
              <a:t>x</a:t>
            </a:r>
          </a:p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endParaRPr lang="en-US" altLang="en-US" i="1" dirty="0" smtClean="0"/>
          </a:p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Finally, by the Squeeze Theorem, it follows that for all </a:t>
            </a:r>
            <a:r>
              <a:rPr lang="en-US" altLang="en-US" i="1" dirty="0" smtClean="0"/>
              <a:t>x, </a:t>
            </a:r>
          </a:p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i="1" dirty="0" smtClean="0"/>
              <a:t>R</a:t>
            </a:r>
            <a:r>
              <a:rPr lang="en-US" altLang="en-US" i="1" baseline="-25000" dirty="0" smtClean="0"/>
              <a:t>n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dirty="0" smtClean="0">
                <a:cs typeface="Arial" charset="0"/>
              </a:rPr>
              <a:t>→</a:t>
            </a:r>
            <a:r>
              <a:rPr lang="en-US" altLang="en-US" dirty="0" smtClean="0"/>
              <a:t>0 as </a:t>
            </a:r>
            <a:r>
              <a:rPr lang="en-US" altLang="en-US" i="1" dirty="0" smtClean="0"/>
              <a:t>n</a:t>
            </a:r>
            <a:r>
              <a:rPr lang="en-US" altLang="en-US" dirty="0" smtClean="0">
                <a:cs typeface="Arial" charset="0"/>
              </a:rPr>
              <a:t>→     .</a:t>
            </a:r>
          </a:p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sz="1200" dirty="0" smtClean="0"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>
                <a:cs typeface="Arial" charset="0"/>
              </a:rPr>
              <a:t>So, </a:t>
            </a:r>
            <a:r>
              <a:rPr lang="en-US" altLang="en-US" dirty="0" smtClean="0"/>
              <a:t>by Theorem 9.23, the Maclaurin series for sin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converges to sin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for all </a:t>
            </a:r>
            <a:r>
              <a:rPr lang="en-US" altLang="en-US" i="1" dirty="0" smtClean="0"/>
              <a:t>x.</a:t>
            </a: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8350250" y="77628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cont’d</a:t>
            </a:r>
          </a:p>
        </p:txBody>
      </p:sp>
      <p:pic>
        <p:nvPicPr>
          <p:cNvPr id="1741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0"/>
            <a:ext cx="272415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35"/>
          <a:stretch>
            <a:fillRect/>
          </a:stretch>
        </p:blipFill>
        <p:spPr bwMode="auto">
          <a:xfrm>
            <a:off x="2709863" y="4433888"/>
            <a:ext cx="3381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Example 2 – </a:t>
            </a:r>
            <a:r>
              <a:rPr lang="en-US" altLang="en-US" sz="4000" i="1" smtClean="0">
                <a:solidFill>
                  <a:srgbClr val="000000"/>
                </a:solidFill>
              </a:rPr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236245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Figure 9.24 visually illustrates the convergence of the Maclaurin series for sin </a:t>
            </a:r>
            <a:r>
              <a:rPr lang="en-US" altLang="en-US" i="1" dirty="0" smtClean="0"/>
              <a:t>x </a:t>
            </a:r>
            <a:r>
              <a:rPr lang="en-US" altLang="en-US" dirty="0" smtClean="0"/>
              <a:t>by comparing the graphs of the Maclaurin polynomials </a:t>
            </a:r>
            <a:r>
              <a:rPr lang="en-US" altLang="en-US" i="1" dirty="0" smtClean="0"/>
              <a:t>P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), </a:t>
            </a:r>
            <a:r>
              <a:rPr lang="en-US" altLang="en-US" i="1" dirty="0" smtClean="0"/>
              <a:t>P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), </a:t>
            </a:r>
            <a:r>
              <a:rPr lang="en-US" altLang="en-US" i="1" dirty="0" smtClean="0"/>
              <a:t>P</a:t>
            </a:r>
            <a:r>
              <a:rPr lang="en-US" altLang="en-US" baseline="-25000" dirty="0" smtClean="0"/>
              <a:t>5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), and </a:t>
            </a:r>
            <a:r>
              <a:rPr lang="en-US" altLang="en-US" i="1" dirty="0" smtClean="0"/>
              <a:t>P</a:t>
            </a:r>
            <a:r>
              <a:rPr lang="en-US" altLang="en-US" baseline="-25000" dirty="0" smtClean="0"/>
              <a:t>7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with the graph of the sine function. Notice that as the degree of the polynomial increases, its graph more closely resembles that of the sine function.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1127125" y="5980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3962400" y="6172200"/>
            <a:ext cx="989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Figure 9.24</a:t>
            </a:r>
          </a:p>
        </p:txBody>
      </p:sp>
      <p:sp>
        <p:nvSpPr>
          <p:cNvPr id="18437" name="Text Box 16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  <p:pic>
        <p:nvPicPr>
          <p:cNvPr id="18438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962400"/>
            <a:ext cx="8407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1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  <p:pic>
        <p:nvPicPr>
          <p:cNvPr id="1945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1614488"/>
            <a:ext cx="7404100" cy="410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3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110000"/>
              </a:lnSpc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110000"/>
              </a:lnSpc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110000"/>
              </a:lnSpc>
              <a:buFont typeface="Wingdings" pitchFamily="28" charset="2"/>
              <a:buNone/>
            </a:pPr>
            <a:r>
              <a:rPr lang="en-US" altLang="en-US" dirty="0" smtClean="0"/>
              <a:t>The coefficients of the power series in Theorem 9.22 are precisely the coefficients of the Taylor polynomials for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at 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. For this reason, the series is called the </a:t>
            </a:r>
            <a:r>
              <a:rPr lang="en-US" altLang="en-US" b="1" dirty="0" smtClean="0"/>
              <a:t>Taylor series </a:t>
            </a:r>
            <a:r>
              <a:rPr lang="en-US" altLang="en-US" dirty="0" smtClean="0"/>
              <a:t>for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at 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.</a:t>
            </a:r>
          </a:p>
        </p:txBody>
      </p:sp>
      <p:sp>
        <p:nvSpPr>
          <p:cNvPr id="6147" name="Text Box 17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533400" y="12954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The next theorem gives the form that </a:t>
            </a:r>
            <a:r>
              <a:rPr lang="en-US" altLang="en-US" sz="2400" i="1" smtClean="0">
                <a:solidFill>
                  <a:srgbClr val="000000"/>
                </a:solidFill>
              </a:rPr>
              <a:t>every </a:t>
            </a:r>
            <a:r>
              <a:rPr lang="en-US" altLang="en-US" sz="2400" smtClean="0">
                <a:solidFill>
                  <a:srgbClr val="000000"/>
                </a:solidFill>
              </a:rPr>
              <a:t>convergent power series must take.</a:t>
            </a:r>
          </a:p>
        </p:txBody>
      </p:sp>
      <p:pic>
        <p:nvPicPr>
          <p:cNvPr id="6149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684371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7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4525962"/>
          </a:xfrm>
          <a:noFill/>
        </p:spPr>
        <p:txBody>
          <a:bodyPr/>
          <a:lstStyle/>
          <a:p>
            <a:pPr marL="350838" indent="-350838" eaLnBrk="1" hangingPunct="1">
              <a:buFont typeface="Wingdings" pitchFamily="28" charset="2"/>
              <a:buNone/>
            </a:pPr>
            <a:r>
              <a:rPr lang="en-US" altLang="en-US" sz="3000" dirty="0" smtClean="0"/>
              <a:t>    </a:t>
            </a:r>
          </a:p>
          <a:p>
            <a:pPr marL="350838" indent="-350838" eaLnBrk="1" hangingPunct="1">
              <a:buClr>
                <a:srgbClr val="0073AE"/>
              </a:buClr>
              <a:buFont typeface="Wingdings" pitchFamily="28" charset="2"/>
              <a:buChar char="n"/>
            </a:pPr>
            <a:endParaRPr lang="en-US" altLang="en-US" sz="3000" dirty="0" smtClean="0"/>
          </a:p>
          <a:p>
            <a:pPr marL="350838" indent="-350838" eaLnBrk="1" hangingPunct="1">
              <a:buClr>
                <a:srgbClr val="0073AE"/>
              </a:buClr>
              <a:buFont typeface="Wingdings" pitchFamily="28" charset="2"/>
              <a:buNone/>
            </a:pPr>
            <a:endParaRPr lang="en-US" altLang="en-US" sz="3000" dirty="0" smtClean="0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  <p:pic>
        <p:nvPicPr>
          <p:cNvPr id="71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8026400" cy="249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1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eaLnBrk="1" hangingPunct="1">
              <a:buFont typeface="Wingdings" pitchFamily="28" charset="2"/>
              <a:buNone/>
            </a:pPr>
            <a:r>
              <a:rPr lang="en-US" altLang="en-US" dirty="0" smtClean="0"/>
              <a:t>Use the function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sin</a:t>
            </a:r>
            <a:r>
              <a:rPr lang="en-US" altLang="en-US" i="1" dirty="0" smtClean="0"/>
              <a:t> x</a:t>
            </a:r>
            <a:r>
              <a:rPr lang="en-US" altLang="en-US" dirty="0" smtClean="0"/>
              <a:t> to form the Maclaurin series</a:t>
            </a:r>
          </a:p>
          <a:p>
            <a:pPr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eaLnBrk="1" hangingPunct="1">
              <a:buFont typeface="Wingdings" pitchFamily="28" charset="2"/>
              <a:buNone/>
            </a:pPr>
            <a:endParaRPr lang="en-US" altLang="en-US" dirty="0" smtClean="0">
              <a:solidFill>
                <a:srgbClr val="0073AE"/>
              </a:solidFill>
            </a:endParaRPr>
          </a:p>
          <a:p>
            <a:pPr eaLnBrk="1" hangingPunct="1">
              <a:buFont typeface="Wingdings" pitchFamily="28" charset="2"/>
              <a:buNone/>
            </a:pPr>
            <a:endParaRPr lang="en-US" altLang="en-US" sz="1200" dirty="0" smtClean="0">
              <a:solidFill>
                <a:srgbClr val="0073AE"/>
              </a:solidFill>
            </a:endParaRPr>
          </a:p>
          <a:p>
            <a:pPr eaLnBrk="1" hangingPunct="1">
              <a:buFont typeface="Wingdings" pitchFamily="28" charset="2"/>
              <a:buNone/>
            </a:pPr>
            <a:r>
              <a:rPr lang="en-US" altLang="en-US" dirty="0" smtClean="0"/>
              <a:t>and determine the interval of convergence.</a:t>
            </a:r>
          </a:p>
          <a:p>
            <a:pPr eaLnBrk="1" hangingPunct="1">
              <a:buFont typeface="Wingdings" pitchFamily="28" charset="2"/>
              <a:buNone/>
            </a:pPr>
            <a:endParaRPr lang="en-US" altLang="en-US" sz="1000" dirty="0" smtClean="0"/>
          </a:p>
          <a:p>
            <a:pPr eaLnBrk="1" hangingPunct="1">
              <a:buFont typeface="Wingdings" pitchFamily="28" charset="2"/>
              <a:buNone/>
            </a:pPr>
            <a:r>
              <a:rPr lang="en-US" altLang="en-US" dirty="0" smtClean="0">
                <a:solidFill>
                  <a:srgbClr val="0073AE"/>
                </a:solidFill>
              </a:rPr>
              <a:t>Solution:</a:t>
            </a:r>
          </a:p>
          <a:p>
            <a:pPr eaLnBrk="1" hangingPunct="1">
              <a:buClr>
                <a:srgbClr val="0073AE"/>
              </a:buClr>
              <a:buFont typeface="Wingdings" pitchFamily="28" charset="2"/>
              <a:buNone/>
            </a:pPr>
            <a:r>
              <a:rPr lang="en-US" altLang="en-US" dirty="0" smtClean="0"/>
              <a:t>Successive differentiation of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yields</a:t>
            </a:r>
          </a:p>
          <a:p>
            <a:pPr eaLnBrk="1" hangingPunct="1">
              <a:buClr>
                <a:srgbClr val="0073AE"/>
              </a:buClr>
              <a:buFont typeface="Wingdings" pitchFamily="28" charset="2"/>
              <a:buNone/>
            </a:pPr>
            <a:endParaRPr lang="en-US" altLang="en-US" sz="1000" dirty="0" smtClean="0"/>
          </a:p>
          <a:p>
            <a:pPr eaLnBrk="1" hangingPunct="1">
              <a:buClr>
                <a:srgbClr val="0073AE"/>
              </a:buClr>
              <a:buFont typeface="Wingdings" pitchFamily="28" charset="2"/>
              <a:buNone/>
            </a:pPr>
            <a:r>
              <a:rPr lang="en-US" altLang="en-US" i="1" dirty="0" smtClean="0"/>
              <a:t>  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sin</a:t>
            </a:r>
            <a:r>
              <a:rPr lang="en-US" altLang="en-US" i="1" dirty="0" smtClean="0"/>
              <a:t> x                        f</a:t>
            </a:r>
            <a:r>
              <a:rPr lang="en-US" altLang="en-US" dirty="0" smtClean="0"/>
              <a:t>(0) = sin 0 = 0</a:t>
            </a:r>
          </a:p>
          <a:p>
            <a:pPr eaLnBrk="1" hangingPunct="1">
              <a:buClr>
                <a:srgbClr val="0073AE"/>
              </a:buClr>
              <a:buFont typeface="Wingdings" pitchFamily="28" charset="2"/>
              <a:buNone/>
            </a:pPr>
            <a:r>
              <a:rPr lang="en-US" altLang="en-US" i="1" dirty="0" smtClean="0"/>
              <a:t>  f'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cos </a:t>
            </a:r>
            <a:r>
              <a:rPr lang="en-US" altLang="en-US" i="1" dirty="0" smtClean="0"/>
              <a:t>x                      f'</a:t>
            </a:r>
            <a:r>
              <a:rPr lang="en-US" altLang="en-US" dirty="0" smtClean="0"/>
              <a:t>(0) = cos 0 = 1</a:t>
            </a:r>
          </a:p>
          <a:p>
            <a:pPr eaLnBrk="1" hangingPunct="1">
              <a:buClr>
                <a:srgbClr val="0073AE"/>
              </a:buClr>
              <a:buFont typeface="Wingdings" pitchFamily="28" charset="2"/>
              <a:buNone/>
            </a:pPr>
            <a:r>
              <a:rPr lang="en-US" altLang="en-US" i="1" dirty="0" smtClean="0"/>
              <a:t> f''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dirty="0" smtClean="0">
                <a:solidFill>
                  <a:schemeClr val="tx2"/>
                </a:solidFill>
              </a:rPr>
              <a:t>–</a:t>
            </a:r>
            <a:r>
              <a:rPr lang="en-US" altLang="en-US" dirty="0" smtClean="0"/>
              <a:t>sin </a:t>
            </a:r>
            <a:r>
              <a:rPr lang="en-US" altLang="en-US" i="1" dirty="0" smtClean="0"/>
              <a:t>x                     f''</a:t>
            </a:r>
            <a:r>
              <a:rPr lang="en-US" altLang="en-US" dirty="0" smtClean="0"/>
              <a:t>(0) = </a:t>
            </a:r>
            <a:r>
              <a:rPr lang="en-US" altLang="en-US" dirty="0" smtClean="0">
                <a:solidFill>
                  <a:schemeClr val="tx2"/>
                </a:solidFill>
              </a:rPr>
              <a:t>–</a:t>
            </a:r>
            <a:r>
              <a:rPr lang="en-US" altLang="en-US" dirty="0" smtClean="0"/>
              <a:t>sin 0 = 0</a:t>
            </a:r>
          </a:p>
          <a:p>
            <a:pPr eaLnBrk="1" hangingPunct="1">
              <a:buClr>
                <a:srgbClr val="0073AE"/>
              </a:buClr>
              <a:buFont typeface="Wingdings" pitchFamily="28" charset="2"/>
              <a:buNone/>
            </a:pPr>
            <a:r>
              <a:rPr lang="en-US" altLang="en-US" i="1" dirty="0" smtClean="0"/>
              <a:t>f</a:t>
            </a:r>
            <a:r>
              <a:rPr lang="en-US" altLang="en-US" baseline="30000" dirty="0" smtClean="0"/>
              <a:t>(3)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= </a:t>
            </a:r>
            <a:r>
              <a:rPr lang="en-US" altLang="en-US" dirty="0" smtClean="0">
                <a:solidFill>
                  <a:schemeClr val="tx2"/>
                </a:solidFill>
              </a:rPr>
              <a:t>–</a:t>
            </a:r>
            <a:r>
              <a:rPr lang="en-US" altLang="en-US" dirty="0" smtClean="0"/>
              <a:t>cos</a:t>
            </a:r>
            <a:r>
              <a:rPr lang="en-US" altLang="en-US" i="1" dirty="0" smtClean="0"/>
              <a:t> x                  f</a:t>
            </a:r>
            <a:r>
              <a:rPr lang="en-US" altLang="en-US" baseline="30000" dirty="0" smtClean="0"/>
              <a:t>(3)</a:t>
            </a:r>
            <a:r>
              <a:rPr lang="en-US" altLang="en-US" dirty="0" smtClean="0"/>
              <a:t>(0) = </a:t>
            </a:r>
            <a:r>
              <a:rPr lang="en-US" altLang="en-US" dirty="0" smtClean="0">
                <a:solidFill>
                  <a:schemeClr val="tx2"/>
                </a:solidFill>
              </a:rPr>
              <a:t>–</a:t>
            </a:r>
            <a:r>
              <a:rPr lang="en-US" altLang="en-US" dirty="0" smtClean="0"/>
              <a:t>cos 0 = </a:t>
            </a:r>
            <a:r>
              <a:rPr lang="en-US" altLang="en-US" dirty="0" smtClean="0">
                <a:solidFill>
                  <a:schemeClr val="tx2"/>
                </a:solidFill>
              </a:rPr>
              <a:t>–</a:t>
            </a:r>
            <a:r>
              <a:rPr lang="en-US" altLang="en-US" dirty="0" smtClean="0"/>
              <a:t>1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800" smtClean="0">
                <a:solidFill>
                  <a:srgbClr val="000000"/>
                </a:solidFill>
              </a:rPr>
              <a:t>Example 1 – </a:t>
            </a:r>
            <a:r>
              <a:rPr lang="en-US" altLang="en-US" sz="3800" i="1" smtClean="0">
                <a:solidFill>
                  <a:srgbClr val="000000"/>
                </a:solidFill>
              </a:rPr>
              <a:t>Forming a Power Series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3962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3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6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lnSpc>
                <a:spcPct val="12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i="1" dirty="0" smtClean="0"/>
              <a:t>f</a:t>
            </a:r>
            <a:r>
              <a:rPr lang="en-US" altLang="en-US" baseline="30000" dirty="0" smtClean="0"/>
              <a:t>(4)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baseline="30000" dirty="0" smtClean="0"/>
              <a:t>  </a:t>
            </a:r>
            <a:r>
              <a:rPr lang="en-US" altLang="en-US" dirty="0" smtClean="0"/>
              <a:t>= sin </a:t>
            </a:r>
            <a:r>
              <a:rPr lang="en-US" altLang="en-US" i="1" dirty="0" smtClean="0"/>
              <a:t>x                     f</a:t>
            </a:r>
            <a:r>
              <a:rPr lang="en-US" altLang="en-US" baseline="30000" dirty="0" smtClean="0"/>
              <a:t>(4)</a:t>
            </a:r>
            <a:r>
              <a:rPr lang="en-US" altLang="en-US" dirty="0" smtClean="0"/>
              <a:t>(0) = sin 0 = 0</a:t>
            </a:r>
          </a:p>
          <a:p>
            <a:pPr marL="0" indent="0" eaLnBrk="1" hangingPunct="1">
              <a:lnSpc>
                <a:spcPct val="12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i="1" dirty="0" smtClean="0"/>
              <a:t>f</a:t>
            </a:r>
            <a:r>
              <a:rPr lang="en-US" altLang="en-US" baseline="30000" dirty="0" smtClean="0"/>
              <a:t>(5)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cos </a:t>
            </a:r>
            <a:r>
              <a:rPr lang="en-US" altLang="en-US" i="1" dirty="0" smtClean="0"/>
              <a:t>x                    f</a:t>
            </a:r>
            <a:r>
              <a:rPr lang="en-US" altLang="en-US" baseline="30000" dirty="0" smtClean="0"/>
              <a:t>(5)</a:t>
            </a:r>
            <a:r>
              <a:rPr lang="en-US" altLang="en-US" dirty="0" smtClean="0"/>
              <a:t>(0) = cos 0 = 1</a:t>
            </a:r>
            <a:r>
              <a:rPr lang="en-US" altLang="en-US" i="1" dirty="0" smtClean="0"/>
              <a:t> </a:t>
            </a:r>
          </a:p>
          <a:p>
            <a:pPr marL="0" indent="0" eaLnBrk="1" hangingPunct="1">
              <a:lnSpc>
                <a:spcPct val="12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and so on.</a:t>
            </a:r>
          </a:p>
          <a:p>
            <a:pPr marL="0" indent="0" eaLnBrk="1" hangingPunct="1">
              <a:lnSpc>
                <a:spcPct val="12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sz="1000" dirty="0" smtClean="0"/>
          </a:p>
          <a:p>
            <a:pPr marL="0" indent="0" eaLnBrk="1" hangingPunct="1">
              <a:lnSpc>
                <a:spcPct val="12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The pattern repeats after the third derivative.</a:t>
            </a:r>
          </a:p>
          <a:p>
            <a:pPr marL="0" indent="0" eaLnBrk="1" hangingPunct="1">
              <a:lnSpc>
                <a:spcPct val="9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47688" y="323850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Example 1 – </a:t>
            </a:r>
            <a:r>
              <a:rPr lang="en-US" altLang="en-US" sz="4000" i="1" smtClean="0">
                <a:solidFill>
                  <a:srgbClr val="000000"/>
                </a:solidFill>
              </a:rPr>
              <a:t>Solution</a:t>
            </a:r>
          </a:p>
        </p:txBody>
      </p:sp>
      <p:sp>
        <p:nvSpPr>
          <p:cNvPr id="9220" name="Text Box 9"/>
          <p:cNvSpPr txBox="1">
            <a:spLocks noChangeArrowheads="1"/>
          </p:cNvSpPr>
          <p:nvPr/>
        </p:nvSpPr>
        <p:spPr bwMode="auto">
          <a:xfrm>
            <a:off x="8274050" y="77628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cont’d</a:t>
            </a:r>
          </a:p>
        </p:txBody>
      </p:sp>
    </p:spTree>
    <p:extLst>
      <p:ext uri="{BB962C8B-B14F-4D97-AF65-F5344CB8AC3E}">
        <p14:creationId xmlns:p14="http://schemas.microsoft.com/office/powerpoint/2010/main" val="188905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9600" cy="5256213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So, the power series is as follows.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endParaRPr lang="en-US" altLang="en-US" dirty="0" smtClean="0"/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By the Ratio Test, you can conclude that this series </a:t>
            </a:r>
          </a:p>
          <a:p>
            <a:pPr marL="0" indent="0" eaLnBrk="1" hangingPunct="1">
              <a:buClr>
                <a:srgbClr val="0073AE"/>
              </a:buClr>
              <a:buFont typeface="Wingdings" pitchFamily="28" charset="2"/>
              <a:buNone/>
              <a:tabLst>
                <a:tab pos="3140075" algn="l"/>
              </a:tabLst>
            </a:pPr>
            <a:r>
              <a:rPr lang="en-US" altLang="en-US" dirty="0" smtClean="0"/>
              <a:t>converges for all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47688" y="323850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Example 1 – </a:t>
            </a:r>
            <a:r>
              <a:rPr lang="en-US" altLang="en-US" sz="4000" i="1" smtClean="0">
                <a:solidFill>
                  <a:srgbClr val="000000"/>
                </a:solidFill>
              </a:rPr>
              <a:t>Solution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274050" y="776288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cont’d</a:t>
            </a:r>
          </a:p>
        </p:txBody>
      </p:sp>
      <p:pic>
        <p:nvPicPr>
          <p:cNvPr id="389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3" y="4191000"/>
            <a:ext cx="289718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90725"/>
            <a:ext cx="80518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81325"/>
            <a:ext cx="770731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657600"/>
            <a:ext cx="20605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6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7800"/>
          </a:xfrm>
          <a:noFill/>
        </p:spPr>
        <p:txBody>
          <a:bodyPr/>
          <a:lstStyle/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You cannot conclude that the power series converges to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sin</a:t>
            </a:r>
            <a:r>
              <a:rPr lang="en-US" altLang="en-US" i="1" dirty="0" smtClean="0"/>
              <a:t> x </a:t>
            </a:r>
            <a:r>
              <a:rPr lang="en-US" altLang="en-US" dirty="0" smtClean="0"/>
              <a:t>for all </a:t>
            </a:r>
            <a:r>
              <a:rPr lang="en-US" altLang="en-US" i="1" dirty="0" smtClean="0"/>
              <a:t>x.</a:t>
            </a: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sz="1000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You can simply conclude that the power series converges to some function, but you are not sure what function it is.</a:t>
            </a:r>
            <a:endParaRPr lang="en-US" altLang="en-US" sz="1000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sz="1000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This is a subtle, but important, point in dealing with Taylor or Maclaurin series.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sz="1000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To persuade yourself that the series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might converge to a function other than</a:t>
            </a:r>
            <a:r>
              <a:rPr lang="en-US" altLang="en-US" i="1" dirty="0" smtClean="0"/>
              <a:t> f</a:t>
            </a:r>
            <a:r>
              <a:rPr lang="en-US" altLang="en-US" dirty="0" smtClean="0"/>
              <a:t>, remember that the derivatives are being evaluated at a single point.</a:t>
            </a:r>
          </a:p>
        </p:txBody>
      </p:sp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68863"/>
            <a:ext cx="834548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</p:spTree>
    <p:extLst>
      <p:ext uri="{BB962C8B-B14F-4D97-AF65-F5344CB8AC3E}">
        <p14:creationId xmlns:p14="http://schemas.microsoft.com/office/powerpoint/2010/main" val="34739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It can easily happen that another function will agree with the values of </a:t>
            </a:r>
            <a:r>
              <a:rPr lang="en-US" altLang="en-US" i="1" dirty="0" smtClean="0"/>
              <a:t>f</a:t>
            </a:r>
            <a:r>
              <a:rPr lang="en-US" altLang="en-US" sz="1600" dirty="0" smtClean="0"/>
              <a:t> </a:t>
            </a:r>
            <a:r>
              <a:rPr lang="en-US" altLang="en-US" baseline="30000" dirty="0" smtClean="0"/>
              <a:t>(</a:t>
            </a:r>
            <a:r>
              <a:rPr lang="en-US" altLang="en-US" i="1" baseline="30000" dirty="0" smtClean="0"/>
              <a:t>n</a:t>
            </a:r>
            <a:r>
              <a:rPr lang="en-US" altLang="en-US" baseline="30000" dirty="0" smtClean="0"/>
              <a:t>)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when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= 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 and disagree at other          </a:t>
            </a:r>
            <a:r>
              <a:rPr lang="en-US" altLang="en-US" i="1" dirty="0" smtClean="0"/>
              <a:t>x-</a:t>
            </a:r>
            <a:r>
              <a:rPr lang="en-US" altLang="en-US" dirty="0" smtClean="0"/>
              <a:t>values.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sz="800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If you formed the power series for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the function shown in Figure 9.23,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you would obtain the same series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as in Example 1.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sz="800" dirty="0" smtClean="0"/>
              <a:t>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You know that the series converges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for all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 and yet it obviously cannot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converge to both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and sin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for all </a:t>
            </a:r>
            <a:r>
              <a:rPr lang="en-US" altLang="en-US" i="1" dirty="0" smtClean="0"/>
              <a:t>x .</a:t>
            </a:r>
            <a:endParaRPr lang="en-US" altLang="en-US" dirty="0" smtClean="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6629400" y="5943600"/>
            <a:ext cx="989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Figure 9.23</a:t>
            </a: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  <p:pic>
        <p:nvPicPr>
          <p:cNvPr id="1229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3" y="2762250"/>
            <a:ext cx="2859087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8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Let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have derivatives of all orders in an open interval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centered at </a:t>
            </a:r>
            <a:r>
              <a:rPr lang="en-US" altLang="en-US" i="1" dirty="0" smtClean="0"/>
              <a:t>c.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sz="800" dirty="0" smtClean="0"/>
              <a:t>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The Taylor series for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 may fail to converge for some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in </a:t>
            </a:r>
            <a:r>
              <a:rPr lang="en-US" altLang="en-US" i="1" dirty="0" smtClean="0"/>
              <a:t>I</a:t>
            </a:r>
            <a:r>
              <a:rPr lang="en-US" altLang="en-US" dirty="0" smtClean="0"/>
              <a:t>. Or, even if it is convergent, it may fail to have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as its sum.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sz="800" dirty="0" smtClean="0"/>
              <a:t> 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Nevertheless, Theorem 9.19 tells us that for each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,</a:t>
            </a:r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endParaRPr lang="en-US" altLang="en-US" sz="1600" dirty="0" smtClean="0"/>
          </a:p>
          <a:p>
            <a:pPr marL="0" indent="0" eaLnBrk="1" hangingPunct="1">
              <a:buFont typeface="Wingdings" pitchFamily="28" charset="2"/>
              <a:buNone/>
              <a:tabLst>
                <a:tab pos="0" algn="l"/>
                <a:tab pos="60325" algn="l"/>
                <a:tab pos="350838" algn="l"/>
                <a:tab pos="457200" algn="l"/>
              </a:tabLst>
            </a:pPr>
            <a:r>
              <a:rPr lang="en-US" altLang="en-US" dirty="0" smtClean="0"/>
              <a:t>where</a:t>
            </a:r>
          </a:p>
        </p:txBody>
      </p:sp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81534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410200"/>
            <a:ext cx="305276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Taylor Series and Maclaurin Series</a:t>
            </a:r>
          </a:p>
        </p:txBody>
      </p:sp>
    </p:spTree>
    <p:extLst>
      <p:ext uri="{BB962C8B-B14F-4D97-AF65-F5344CB8AC3E}">
        <p14:creationId xmlns:p14="http://schemas.microsoft.com/office/powerpoint/2010/main" val="9102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soen_master slide">
  <a:themeElements>
    <a:clrScheme name="Larsoen_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soen_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soen_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Larsoen_master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2018-11-21T19:41:18Z</dcterms:modified>
</cp:coreProperties>
</file>